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91" r:id="rId9"/>
    <p:sldId id="311" r:id="rId10"/>
    <p:sldId id="292" r:id="rId11"/>
    <p:sldId id="294" r:id="rId12"/>
    <p:sldId id="295" r:id="rId13"/>
    <p:sldId id="296" r:id="rId14"/>
    <p:sldId id="297" r:id="rId15"/>
    <p:sldId id="298" r:id="rId16"/>
    <p:sldId id="299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268" r:id="rId26"/>
    <p:sldId id="269" r:id="rId27"/>
  </p:sldIdLst>
  <p:sldSz cx="9144000" cy="5143500" type="screen16x9"/>
  <p:notesSz cx="6858000" cy="9144000"/>
  <p:embeddedFontLst>
    <p:embeddedFont>
      <p:font typeface="EB Garamond SemiBold" panose="00000700000000000000" pitchFamily="2" charset="0"/>
      <p:regular r:id="rId29"/>
      <p:bold r:id="rId30"/>
      <p:italic r:id="rId31"/>
      <p:boldItalic r:id="rId32"/>
    </p:embeddedFont>
    <p:embeddedFont>
      <p:font typeface="Proxima Nova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9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D7DA8B28-AB95-0CF0-BE38-BC130FB78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80BE86A6-1378-8CBF-7E79-5B1FE5018A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F58B9E21-5201-4359-999D-D62039AA6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03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088C90B8-234D-B3B5-8482-75415683F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CFBF8C68-3179-D534-6399-E66B69EF8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9FCEDDCA-9C5A-6449-8392-3637A44B01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7577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9B7BB39-5622-454B-331B-C196206C6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863ADDCA-81C1-A409-3048-3E1C109C7C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93C4170-3258-FFD3-F59F-A028566106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918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7EA1382D-1030-66CA-2931-02B035E79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21E5ADE5-B1D6-8B55-9FF5-CA5F5184FB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7E1A8E7-14D3-118C-1F6E-AFD3D7F9A9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18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6CFCB3D-5C84-A552-1FFF-6CB224D2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E69B50DF-90B9-C09D-0184-3610C5DCF8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207A61FF-1E8E-064A-0609-46289D70F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69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E3A20052-D67A-3741-D308-419D460C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9F95C70-FDCC-5150-E41D-4CD0106DBD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35A8C2A3-EA92-0202-DD95-A88EC19F6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856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B608096-9136-1F03-BEB0-3B2412BC9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718B406B-400E-BF60-9B0D-C747CE66A7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83992EC9-FC78-3C71-2F8D-0286A77546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5761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7EC5D6BD-72B9-C292-D83C-7D3143DF2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066FD533-39FD-B7A7-6E8A-45532908DD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0252BDF-7246-824F-A891-E1ED780CD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2005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7FDFE5CE-6BF2-2C90-7847-40A290907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4F4A33D8-4BA6-B915-3F17-1200DD348A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E62029DE-4389-02D4-2DFC-E68608856B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4270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9E77A20C-8834-F386-6BE5-670716B5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B77AC1D5-8261-CA73-5019-4CE17B6CE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913B4E4C-62A8-36DF-90E0-6916FA868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628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650BC424-ED12-C1B9-CC13-61866283F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C8FFD43A-54F1-7F94-0FCD-1B276D7A6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62BF1EF1-59A4-D575-4B14-4C5812049E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82368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79E4B5FA-9FC5-C46A-848E-30F94DC8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A6189BE6-44C1-7047-7781-D08659B6FD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9C7C7D1-F498-F40D-66FA-2C1447C25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4335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D854C0D0-18FD-DEE2-131B-8F85F15BD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255DB47E-B984-2B43-6C08-F9FEF2CDFA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E6740FA8-8714-FEC4-DBF3-33FA6ADE0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63226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31BC86A9-EDDB-639F-691F-056B9B267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1BB175DC-DE91-5F9C-64F6-2F2F99957E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21F51D43-B7C4-F751-E262-E8EE0F685E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6883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67BBE624-E25C-F66A-A812-3ADA42EAF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B1BFEF3F-92C6-0EC9-62D7-52D8E85D1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63A34194-1CBE-1E76-02C4-CA0BCE2F81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5188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1D4CCCE1-5179-EDE3-8288-40ACED0E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50D5CC7F-A21C-90EE-D8E2-6F61AF1D10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318D316C-D979-B814-5C6B-E9DD0F77F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3347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C8A737F-21CB-EBE6-B749-8D70CD687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B6DB56AC-67D4-7AB5-B527-F8E9E6B66E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77640E5-9019-B71B-A60E-B75A477531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8372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57C933B2-FD9F-AA99-B940-85F8ADD8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3CAE7A3A-6F90-8D36-B7A9-63EBCC0D6A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AE385D41-6D91-A2FB-3790-F3523F0101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9864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10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66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3795986" y="4490160"/>
            <a:ext cx="1551900" cy="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Mar, 2025</a:t>
            </a:r>
            <a:endParaRPr sz="18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506728" y="2735927"/>
            <a:ext cx="43575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34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00"/>
              <a:buFont typeface="EB Garamond SemiBold"/>
              <a:buNone/>
            </a:pPr>
            <a:r>
              <a:rPr lang="en-IN" sz="3200" b="1" i="0" dirty="0">
                <a:solidFill>
                  <a:schemeClr val="bg1"/>
                </a:solidFill>
                <a:effectLst/>
                <a:latin typeface="Avenir"/>
              </a:rPr>
              <a:t>Database Development</a:t>
            </a:r>
            <a:r>
              <a:rPr lang="en-IN" sz="3200" dirty="0">
                <a:solidFill>
                  <a:schemeClr val="bg1"/>
                </a:solidFill>
                <a:latin typeface="Avenir"/>
                <a:ea typeface="EB Garamond SemiBold"/>
                <a:cs typeface="EB Garamond SemiBold"/>
                <a:sym typeface="EB Garamond SemiBold"/>
              </a:rPr>
              <a:t> </a:t>
            </a:r>
            <a:endParaRPr sz="3200" dirty="0">
              <a:solidFill>
                <a:schemeClr val="bg1"/>
              </a:solidFill>
              <a:latin typeface="Avenir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351B92F3-38DD-7FA3-12DA-5868C005E71E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6EC40FC0-10A1-5C65-DCFB-DDCB38A88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C058DE3A-2BE7-8527-09AE-D95ED7F5315E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Data Distribution and Storage in AWS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D080169A-60BC-0D78-A640-E9F4302122FF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B08B4-123F-84AF-215F-5E2BAF820F04}"/>
              </a:ext>
            </a:extLst>
          </p:cNvPr>
          <p:cNvSpPr txBox="1"/>
          <p:nvPr/>
        </p:nvSpPr>
        <p:spPr>
          <a:xfrm>
            <a:off x="407344" y="1280160"/>
            <a:ext cx="8496626" cy="1336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Choose distribution keys to minimize data shuffling.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compression encoding to reduce storage footprint.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77D8F018-85B5-63BB-0C40-BF93D1BF4767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10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7063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2320C4E-71B8-98F3-4ADE-DB407D054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5208EF76-014D-9A5D-F81E-D48BA83575D4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Data Models for Amazon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A97FC6B5-BBF0-361D-1C9D-AAFA2CB6D809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7D0E9-52FC-3224-9712-607691869895}"/>
              </a:ext>
            </a:extLst>
          </p:cNvPr>
          <p:cNvSpPr txBox="1"/>
          <p:nvPr/>
        </p:nvSpPr>
        <p:spPr>
          <a:xfrm>
            <a:off x="407344" y="1280160"/>
            <a:ext cx="8496626" cy="276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Star Schema: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Central fact table surrounded by dimension tables.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Suitable for query performance and simplicity.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Snowflake Schema: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Dimension tables are normalized into sub-dimensions.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Reduces data redundancy.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209528F4-31FB-DC74-22D1-0A1330F5806B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11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4" name="Picture 6" descr="Star and Snowflake Schema ...">
            <a:extLst>
              <a:ext uri="{FF2B5EF4-FFF2-40B4-BE49-F238E27FC236}">
                <a16:creationId xmlns:a16="http://schemas.microsoft.com/office/drawing/2014/main" id="{3F3C6248-B044-57F1-6C9B-36277289C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95" y="1680860"/>
            <a:ext cx="3738942" cy="19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95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5B8923C2-75AE-86A5-AAF1-42251D84A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5C1FFA44-4190-8E0C-FD2D-CDDB696202CB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Data Models for Amazon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420FC581-EAF8-B8DB-455D-D50960BF5242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31AFB-165D-2F6A-6C19-4E624AAC9854}"/>
              </a:ext>
            </a:extLst>
          </p:cNvPr>
          <p:cNvSpPr txBox="1"/>
          <p:nvPr/>
        </p:nvSpPr>
        <p:spPr>
          <a:xfrm>
            <a:off x="407344" y="1280160"/>
            <a:ext cx="8496626" cy="1336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Denormalize data for faster query performance.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Avoid using multiple joins to reduce query complexity.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A672C229-3FD6-67AE-BA32-A5956AFE497F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12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6724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C38F9BC2-C625-8384-CEEB-CC6D8E6D2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76099C10-0F34-EA54-1056-3CDD79FBEEC4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Data Management in Amazon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FF6824FA-A094-9631-4E7B-AE590651A25B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C0FEF-7164-62C9-BE0D-082166F648A4}"/>
              </a:ext>
            </a:extLst>
          </p:cNvPr>
          <p:cNvSpPr txBox="1"/>
          <p:nvPr/>
        </p:nvSpPr>
        <p:spPr>
          <a:xfrm>
            <a:off x="407344" y="1280160"/>
            <a:ext cx="8496626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Monitoring and Maintenance: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Amazon CloudWatch for performance monitoring.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VACUUM command to reclaim storage.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ANALYZE command to update statistics for query optimization.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Snapshots and Backups: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Automated and manual snapshots.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Restores in minutes with minimal downtime.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Scaling: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Elastic resize for scaling clusters.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E99ADF57-FB12-9262-F8D3-C8F76B2965BA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13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00142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87A7E49C-21B8-B1BE-A308-F434974F7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E9667967-377B-0EF9-4A04-B2453855ACE1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Data Transformation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DC2CC0E8-1594-C528-2D93-26F569831E62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6F508-03DC-90F7-7C2F-EC30FB7C2F0F}"/>
              </a:ext>
            </a:extLst>
          </p:cNvPr>
          <p:cNvSpPr txBox="1"/>
          <p:nvPr/>
        </p:nvSpPr>
        <p:spPr>
          <a:xfrm>
            <a:off x="407344" y="1280160"/>
            <a:ext cx="8496626" cy="352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ETL (Extract, Transform, Load):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Transform data with SQL or AWS Glue before loading.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ELT (Extract, Load, Transform):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Load raw data and transform using Redshift SQL capabilities.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Tools: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AWS Glue, Amazon EMR, and third-party tools like </a:t>
            </a:r>
            <a:r>
              <a:rPr lang="en-US" sz="1400" i="0" u="none" strike="noStrike" cap="none" dirty="0" err="1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dbt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staging tables for intermediate transformations.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Optimize transformations using SORT and DIST keys.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17E8777F-4EBE-CA02-2D26-A8BC3B62FD38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14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462503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4DBA8037-F533-1E61-B2F4-530312D13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C75F3776-9CC8-86C8-3DAA-2453D2EBE170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Resource Management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1C39BE1D-78EC-4B63-600A-DBDBCB26B70C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5642A-6EE4-CD82-927F-4E44C4463705}"/>
              </a:ext>
            </a:extLst>
          </p:cNvPr>
          <p:cNvSpPr txBox="1"/>
          <p:nvPr/>
        </p:nvSpPr>
        <p:spPr>
          <a:xfrm>
            <a:off x="407344" y="1280160"/>
            <a:ext cx="8496626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Workload Management (WLM):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Create separate queues for high-priority workloads.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Assign memory and concurrency limits to queues.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Concurrency Scaling: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Add transient clusters to handle peak loads.</a:t>
            </a:r>
          </a:p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Redshift Spectrum: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Query data directly from S3 without moving it to Redshift.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33D001C6-43E7-1851-7AB1-79BCA63D942B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15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119279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AE2283F-319E-F4FC-A036-40B8DFA7C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3A2A3E71-45D0-D380-E813-70AED7845ED3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Resource Management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A731723F-3CFF-15F0-9D09-4AF9C8603730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BAAFB-571C-C1FF-BABA-57B9FD55C746}"/>
              </a:ext>
            </a:extLst>
          </p:cNvPr>
          <p:cNvSpPr txBox="1"/>
          <p:nvPr/>
        </p:nvSpPr>
        <p:spPr>
          <a:xfrm>
            <a:off x="407344" y="1280160"/>
            <a:ext cx="8496626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Practices: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Monitor query performance with Query Monitoring Rules.</a:t>
            </a:r>
          </a:p>
          <a:p>
            <a:pPr marL="742950" marR="0" lvl="0" indent="-285750" algn="l" rtl="0">
              <a:lnSpc>
                <a:spcPct val="125000"/>
              </a:lnSpc>
              <a:spcAft>
                <a:spcPts val="10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audit logs to track user activities.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0A2088DC-D849-9452-779C-941FD40016CD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16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057920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E55B9B41-44CF-B02B-FF74-10904C01C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56D6D235-30C9-307C-D713-D1A5863A7D67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1FBB7763-8A96-433B-8A2C-5E11A49C819D}"/>
              </a:ext>
            </a:extLst>
          </p:cNvPr>
          <p:cNvSpPr txBox="1"/>
          <p:nvPr/>
        </p:nvSpPr>
        <p:spPr>
          <a:xfrm>
            <a:off x="4491990" y="876363"/>
            <a:ext cx="4652010" cy="387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Which of the following is the most common command for loading large volumes of data into Amazon Redshift?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24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A) INSERT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B) COPY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C) LOAD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D) PUT</a:t>
            </a:r>
          </a:p>
        </p:txBody>
      </p:sp>
    </p:spTree>
    <p:extLst>
      <p:ext uri="{BB962C8B-B14F-4D97-AF65-F5344CB8AC3E}">
        <p14:creationId xmlns:p14="http://schemas.microsoft.com/office/powerpoint/2010/main" val="2670193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1A6ED742-72C1-C09F-1980-EB5F115B6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31DA9FA4-155D-1046-8B2C-CDC50DBED54C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B86D5E73-AE7E-ED32-4E53-5775A077DBA3}"/>
              </a:ext>
            </a:extLst>
          </p:cNvPr>
          <p:cNvSpPr txBox="1"/>
          <p:nvPr/>
        </p:nvSpPr>
        <p:spPr>
          <a:xfrm>
            <a:off x="4491990" y="876363"/>
            <a:ext cx="4652010" cy="387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Which of the following is the most common command for loading large volumes of data into Amazon Redshift?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24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A) INSERT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B) </a:t>
            </a: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COPY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C) LOAD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D) PUT</a:t>
            </a:r>
          </a:p>
        </p:txBody>
      </p:sp>
    </p:spTree>
    <p:extLst>
      <p:ext uri="{BB962C8B-B14F-4D97-AF65-F5344CB8AC3E}">
        <p14:creationId xmlns:p14="http://schemas.microsoft.com/office/powerpoint/2010/main" val="345182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D50CECC-9424-CA5D-F6BE-671C5560A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F1B57FB3-39ED-A27D-AC33-3E71B008647B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7DEBB9A4-17B0-E9F7-2317-0C458F0E7C9E}"/>
              </a:ext>
            </a:extLst>
          </p:cNvPr>
          <p:cNvSpPr txBox="1"/>
          <p:nvPr/>
        </p:nvSpPr>
        <p:spPr>
          <a:xfrm>
            <a:off x="4491990" y="876363"/>
            <a:ext cx="465201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distribution style should you use in Amazon Redshift if you have a large table with frequent joins on a specific column?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EVEN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80829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/>
        </p:nvSpPr>
        <p:spPr>
          <a:xfrm>
            <a:off x="500696" y="3752448"/>
            <a:ext cx="4722813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lang="en-IN"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Database Development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2A147E7A-CCC6-5243-C832-E72854B00578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3BB654BA-A424-33C8-81E1-6B4E77379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45239526-A470-9AC8-6A49-69F9E86B4A70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BE1672F2-0BB9-E909-B477-27A69B44C210}"/>
              </a:ext>
            </a:extLst>
          </p:cNvPr>
          <p:cNvSpPr txBox="1"/>
          <p:nvPr/>
        </p:nvSpPr>
        <p:spPr>
          <a:xfrm>
            <a:off x="4491990" y="876363"/>
            <a:ext cx="4652010" cy="3431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distribution style should you use in Amazon Redshift if you have a large table with frequent joins on a specific column?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EVEN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KEY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567004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5D604A6D-2DC9-2E3B-A591-442591729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4D563EF7-2193-788A-B218-C54021A4DD52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0814C56D-D041-6DC0-98D4-C7A0D2CF0C83}"/>
              </a:ext>
            </a:extLst>
          </p:cNvPr>
          <p:cNvSpPr txBox="1"/>
          <p:nvPr/>
        </p:nvSpPr>
        <p:spPr>
          <a:xfrm>
            <a:off x="4491990" y="876363"/>
            <a:ext cx="4652010" cy="306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data modeling approach is most commonly used in Amazon Redshift for data warehousing?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Relational Model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Star Schema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Graph Model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Document-Based Model</a:t>
            </a:r>
          </a:p>
        </p:txBody>
      </p:sp>
    </p:spTree>
    <p:extLst>
      <p:ext uri="{BB962C8B-B14F-4D97-AF65-F5344CB8AC3E}">
        <p14:creationId xmlns:p14="http://schemas.microsoft.com/office/powerpoint/2010/main" val="2168664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FCBBDE2C-5AE8-4C0F-24B4-AB7918C1E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BE9A76E2-6C85-1AF9-341C-CCBD56CFBD1C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5EE90ACF-7989-3A0D-FDBF-05BC54DC0AE2}"/>
              </a:ext>
            </a:extLst>
          </p:cNvPr>
          <p:cNvSpPr txBox="1"/>
          <p:nvPr/>
        </p:nvSpPr>
        <p:spPr>
          <a:xfrm>
            <a:off x="4491990" y="876363"/>
            <a:ext cx="4652010" cy="306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data modeling approach is most commonly used in Amazon Redshift for data warehousing?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Relational Model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Star Schema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Graph Model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Document-Based Model</a:t>
            </a:r>
          </a:p>
        </p:txBody>
      </p:sp>
    </p:spTree>
    <p:extLst>
      <p:ext uri="{BB962C8B-B14F-4D97-AF65-F5344CB8AC3E}">
        <p14:creationId xmlns:p14="http://schemas.microsoft.com/office/powerpoint/2010/main" val="2783179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4025321C-E675-6DAA-61D8-6E128C6A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3B678FB4-5FC7-E2B0-99D5-F3D3D0EA17B7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429A1015-E966-1FC8-0868-987227F2C208}"/>
              </a:ext>
            </a:extLst>
          </p:cNvPr>
          <p:cNvSpPr txBox="1"/>
          <p:nvPr/>
        </p:nvSpPr>
        <p:spPr>
          <a:xfrm>
            <a:off x="4491990" y="876363"/>
            <a:ext cx="465201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is the primary method for reclaiming storage after performing DELETE or UPDATE operations in Amazon Redshift?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Compression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VACUUM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Snapshot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2339126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F81FEEC7-03C3-C05D-52BF-B0130FEF5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64734A9A-185D-8642-F7B7-52354239317C}"/>
              </a:ext>
            </a:extLst>
          </p:cNvPr>
          <p:cNvSpPr txBox="1"/>
          <p:nvPr/>
        </p:nvSpPr>
        <p:spPr>
          <a:xfrm>
            <a:off x="340590" y="84207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E6FF570B-B6CB-2B61-F489-3FA910821759}"/>
              </a:ext>
            </a:extLst>
          </p:cNvPr>
          <p:cNvSpPr txBox="1"/>
          <p:nvPr/>
        </p:nvSpPr>
        <p:spPr>
          <a:xfrm>
            <a:off x="4491990" y="876363"/>
            <a:ext cx="4652010" cy="3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is the primary method for reclaiming storage after performing DELETE or UPDATE operations in Amazon Redshift?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Compression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VACUUM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Snapshot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2225772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/>
        </p:nvSpPr>
        <p:spPr>
          <a:xfrm>
            <a:off x="626104" y="138878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06;p27">
            <a:extLst>
              <a:ext uri="{FF2B5EF4-FFF2-40B4-BE49-F238E27FC236}">
                <a16:creationId xmlns:a16="http://schemas.microsoft.com/office/drawing/2014/main" id="{B1B0F377-3BE8-7E5C-FD8D-5A2CAC181AD8}"/>
              </a:ext>
            </a:extLst>
          </p:cNvPr>
          <p:cNvSpPr txBox="1"/>
          <p:nvPr/>
        </p:nvSpPr>
        <p:spPr>
          <a:xfrm>
            <a:off x="1565910" y="2044089"/>
            <a:ext cx="713232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Avenir"/>
              </a:rPr>
              <a:t>Batch vs. Real-Time: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Avenir"/>
              </a:rPr>
              <a:t>Redshift primarily handles batch processing for large-scale data ingestion, though streaming data can be ingested through tools like Amazon Kinesis or AWS Glue.</a:t>
            </a:r>
            <a:endParaRPr lang="en-IN" sz="1800" b="0" i="0" dirty="0">
              <a:solidFill>
                <a:schemeClr val="tx1"/>
              </a:solidFill>
              <a:effectLst/>
              <a:latin typeface="Avenir"/>
            </a:endParaRPr>
          </a:p>
        </p:txBody>
      </p:sp>
      <p:sp>
        <p:nvSpPr>
          <p:cNvPr id="3" name="Google Shape;394;p36">
            <a:extLst>
              <a:ext uri="{FF2B5EF4-FFF2-40B4-BE49-F238E27FC236}">
                <a16:creationId xmlns:a16="http://schemas.microsoft.com/office/drawing/2014/main" id="{48EFBC9F-6E2C-0AD5-7F82-01D2325F8C66}"/>
              </a:ext>
            </a:extLst>
          </p:cNvPr>
          <p:cNvSpPr txBox="1"/>
          <p:nvPr/>
        </p:nvSpPr>
        <p:spPr>
          <a:xfrm>
            <a:off x="891822" y="225014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BE25096D-5122-7EFE-5303-6863D9180661}"/>
              </a:ext>
            </a:extLst>
          </p:cNvPr>
          <p:cNvSpPr txBox="1"/>
          <p:nvPr/>
        </p:nvSpPr>
        <p:spPr>
          <a:xfrm>
            <a:off x="891822" y="316743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177BF43C-ADAF-E870-6B06-F987C94CFB6F}"/>
              </a:ext>
            </a:extLst>
          </p:cNvPr>
          <p:cNvSpPr txBox="1"/>
          <p:nvPr/>
        </p:nvSpPr>
        <p:spPr>
          <a:xfrm>
            <a:off x="891822" y="404018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06;p27">
            <a:extLst>
              <a:ext uri="{FF2B5EF4-FFF2-40B4-BE49-F238E27FC236}">
                <a16:creationId xmlns:a16="http://schemas.microsoft.com/office/drawing/2014/main" id="{404C1926-E2CC-245A-1CBC-3685B9D0E2A7}"/>
              </a:ext>
            </a:extLst>
          </p:cNvPr>
          <p:cNvSpPr txBox="1"/>
          <p:nvPr/>
        </p:nvSpPr>
        <p:spPr>
          <a:xfrm>
            <a:off x="1565910" y="2967378"/>
            <a:ext cx="713232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Avenir"/>
              </a:rPr>
              <a:t>Data Sources: </a:t>
            </a:r>
            <a:r>
              <a:rPr lang="en-US" sz="1800" i="0" dirty="0">
                <a:solidFill>
                  <a:schemeClr val="tx1"/>
                </a:solidFill>
                <a:effectLst/>
                <a:latin typeface="Avenir"/>
              </a:rPr>
              <a:t>Data can be ingested from various sources, including Amazon S3, DynamoDB, or directly from an on-premise database via a migration tool.</a:t>
            </a:r>
            <a:endParaRPr lang="en-IN" sz="1800" i="0" dirty="0">
              <a:solidFill>
                <a:schemeClr val="tx1"/>
              </a:solidFill>
              <a:effectLst/>
              <a:latin typeface="Avenir"/>
            </a:endParaRPr>
          </a:p>
        </p:txBody>
      </p:sp>
      <p:sp>
        <p:nvSpPr>
          <p:cNvPr id="10" name="Google Shape;306;p27">
            <a:extLst>
              <a:ext uri="{FF2B5EF4-FFF2-40B4-BE49-F238E27FC236}">
                <a16:creationId xmlns:a16="http://schemas.microsoft.com/office/drawing/2014/main" id="{731C7AFF-F62B-DDA5-7011-7CE05247E405}"/>
              </a:ext>
            </a:extLst>
          </p:cNvPr>
          <p:cNvSpPr txBox="1"/>
          <p:nvPr/>
        </p:nvSpPr>
        <p:spPr>
          <a:xfrm>
            <a:off x="1565910" y="3840134"/>
            <a:ext cx="713232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en-US" sz="1800" b="1" i="0" dirty="0">
                <a:solidFill>
                  <a:schemeClr val="tx1"/>
                </a:solidFill>
                <a:effectLst/>
                <a:latin typeface="Avenir"/>
              </a:rPr>
              <a:t>Optimization: </a:t>
            </a:r>
            <a:r>
              <a:rPr lang="en-US" sz="1800" i="0" dirty="0">
                <a:solidFill>
                  <a:schemeClr val="tx1"/>
                </a:solidFill>
                <a:effectLst/>
                <a:latin typeface="Avenir"/>
              </a:rPr>
              <a:t>To improve performance, leverage parallel loading and ensure data is pre-processed or optimized (e.g., compressed) before loading.</a:t>
            </a:r>
            <a:endParaRPr lang="en-IN" sz="1800" i="0" dirty="0">
              <a:solidFill>
                <a:schemeClr val="tx1"/>
              </a:solidFill>
              <a:effectLst/>
              <a:latin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720372" y="1292888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NEXT CLASS</a:t>
            </a:r>
            <a:endParaRPr sz="14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1561538" y="2001019"/>
            <a:ext cx="6065690" cy="2631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2200" b="0" i="0" dirty="0">
                <a:solidFill>
                  <a:srgbClr val="000000"/>
                </a:solidFill>
                <a:effectLst/>
                <a:latin typeface="Avenir"/>
              </a:rPr>
              <a:t>Cluster Operations</a:t>
            </a:r>
          </a:p>
          <a:p>
            <a:pPr algn="l">
              <a:lnSpc>
                <a:spcPct val="150000"/>
              </a:lnSpc>
            </a:pPr>
            <a:r>
              <a:rPr lang="en-IN" sz="2200" b="0" i="0" dirty="0">
                <a:solidFill>
                  <a:srgbClr val="000000"/>
                </a:solidFill>
                <a:effectLst/>
                <a:latin typeface="Avenir"/>
              </a:rPr>
              <a:t>Viewing Cluster Information</a:t>
            </a:r>
          </a:p>
          <a:p>
            <a:pPr algn="l">
              <a:lnSpc>
                <a:spcPct val="150000"/>
              </a:lnSpc>
            </a:pPr>
            <a:r>
              <a:rPr lang="en-IN" sz="2200" b="0" i="0" dirty="0">
                <a:solidFill>
                  <a:srgbClr val="000000"/>
                </a:solidFill>
                <a:effectLst/>
                <a:latin typeface="Avenir"/>
              </a:rPr>
              <a:t>Cluster Relocation</a:t>
            </a:r>
          </a:p>
          <a:p>
            <a:pPr algn="l">
              <a:lnSpc>
                <a:spcPct val="150000"/>
              </a:lnSpc>
            </a:pPr>
            <a:r>
              <a:rPr lang="en-IN" sz="2200" b="0" i="0" dirty="0">
                <a:solidFill>
                  <a:srgbClr val="000000"/>
                </a:solidFill>
                <a:effectLst/>
                <a:latin typeface="Avenir"/>
              </a:rPr>
              <a:t>Management Interfaces</a:t>
            </a:r>
          </a:p>
          <a:p>
            <a:pPr algn="l">
              <a:lnSpc>
                <a:spcPct val="150000"/>
              </a:lnSpc>
            </a:pPr>
            <a:r>
              <a:rPr lang="en-IN" sz="2200" b="0" i="0" dirty="0">
                <a:solidFill>
                  <a:srgbClr val="000000"/>
                </a:solidFill>
                <a:effectLst/>
                <a:latin typeface="Avenir"/>
              </a:rPr>
              <a:t>Performance Optimization</a:t>
            </a:r>
          </a:p>
        </p:txBody>
      </p:sp>
      <p:sp>
        <p:nvSpPr>
          <p:cNvPr id="2" name="Google Shape;394;p36">
            <a:extLst>
              <a:ext uri="{FF2B5EF4-FFF2-40B4-BE49-F238E27FC236}">
                <a16:creationId xmlns:a16="http://schemas.microsoft.com/office/drawing/2014/main" id="{5D784762-E3EB-E69F-3C4B-5806FD7D54D8}"/>
              </a:ext>
            </a:extLst>
          </p:cNvPr>
          <p:cNvSpPr txBox="1"/>
          <p:nvPr/>
        </p:nvSpPr>
        <p:spPr>
          <a:xfrm>
            <a:off x="891822" y="210622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5;p36">
            <a:extLst>
              <a:ext uri="{FF2B5EF4-FFF2-40B4-BE49-F238E27FC236}">
                <a16:creationId xmlns:a16="http://schemas.microsoft.com/office/drawing/2014/main" id="{340B9C19-4ECD-E533-F2F4-F5477CA806F9}"/>
              </a:ext>
            </a:extLst>
          </p:cNvPr>
          <p:cNvSpPr txBox="1"/>
          <p:nvPr/>
        </p:nvSpPr>
        <p:spPr>
          <a:xfrm>
            <a:off x="891822" y="255524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D48E57B0-3EB1-9064-E86B-28471CFCB049}"/>
              </a:ext>
            </a:extLst>
          </p:cNvPr>
          <p:cNvSpPr txBox="1"/>
          <p:nvPr/>
        </p:nvSpPr>
        <p:spPr>
          <a:xfrm>
            <a:off x="891822" y="307897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0995C1B4-71A4-50C1-109D-04E9E3B4468E}"/>
              </a:ext>
            </a:extLst>
          </p:cNvPr>
          <p:cNvSpPr txBox="1"/>
          <p:nvPr/>
        </p:nvSpPr>
        <p:spPr>
          <a:xfrm>
            <a:off x="891822" y="356841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93BA08B5-A986-6198-01A7-BC4F653EDF13}"/>
              </a:ext>
            </a:extLst>
          </p:cNvPr>
          <p:cNvSpPr txBox="1"/>
          <p:nvPr/>
        </p:nvSpPr>
        <p:spPr>
          <a:xfrm>
            <a:off x="916168" y="408927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60116" y="1522193"/>
            <a:ext cx="5476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Last Class, we covered….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1115223" y="3238743"/>
            <a:ext cx="61717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1131698" y="3707400"/>
            <a:ext cx="4277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1089321" y="2771842"/>
            <a:ext cx="617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92;p36">
            <a:extLst>
              <a:ext uri="{FF2B5EF4-FFF2-40B4-BE49-F238E27FC236}">
                <a16:creationId xmlns:a16="http://schemas.microsoft.com/office/drawing/2014/main" id="{B1861447-F8D0-DE34-13AC-8EE2E70D3A03}"/>
              </a:ext>
            </a:extLst>
          </p:cNvPr>
          <p:cNvSpPr txBox="1"/>
          <p:nvPr/>
        </p:nvSpPr>
        <p:spPr>
          <a:xfrm>
            <a:off x="1287218" y="2331756"/>
            <a:ext cx="60656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Overview of DBeaver</a:t>
            </a:r>
            <a:endParaRPr sz="14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3;p36">
            <a:extLst>
              <a:ext uri="{FF2B5EF4-FFF2-40B4-BE49-F238E27FC236}">
                <a16:creationId xmlns:a16="http://schemas.microsoft.com/office/drawing/2014/main" id="{0C150BDF-54F5-B5CB-E3A4-537A178C8996}"/>
              </a:ext>
            </a:extLst>
          </p:cNvPr>
          <p:cNvSpPr txBox="1"/>
          <p:nvPr/>
        </p:nvSpPr>
        <p:spPr>
          <a:xfrm>
            <a:off x="1287218" y="2886712"/>
            <a:ext cx="72723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Connecting to Redshift Cluster using DBeaver</a:t>
            </a:r>
            <a:endParaRPr sz="14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4;p36">
            <a:extLst>
              <a:ext uri="{FF2B5EF4-FFF2-40B4-BE49-F238E27FC236}">
                <a16:creationId xmlns:a16="http://schemas.microsoft.com/office/drawing/2014/main" id="{358B004B-AA3E-0CC5-32EA-370F16E167AC}"/>
              </a:ext>
            </a:extLst>
          </p:cNvPr>
          <p:cNvSpPr txBox="1"/>
          <p:nvPr/>
        </p:nvSpPr>
        <p:spPr>
          <a:xfrm>
            <a:off x="720372" y="225481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9AEEEEDA-B884-92DE-1F9D-A32A88321199}"/>
              </a:ext>
            </a:extLst>
          </p:cNvPr>
          <p:cNvSpPr txBox="1"/>
          <p:nvPr/>
        </p:nvSpPr>
        <p:spPr>
          <a:xfrm>
            <a:off x="720372" y="280670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3;p36">
            <a:extLst>
              <a:ext uri="{FF2B5EF4-FFF2-40B4-BE49-F238E27FC236}">
                <a16:creationId xmlns:a16="http://schemas.microsoft.com/office/drawing/2014/main" id="{EACAC938-F882-4237-6069-CEBAC5D73D93}"/>
              </a:ext>
            </a:extLst>
          </p:cNvPr>
          <p:cNvSpPr txBox="1"/>
          <p:nvPr/>
        </p:nvSpPr>
        <p:spPr>
          <a:xfrm>
            <a:off x="1287218" y="3421873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Securing the Amazon Redshift cluster connection</a:t>
            </a:r>
            <a:endParaRPr lang="en-US" sz="14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037C042D-09B2-5254-55A6-B66BA578260D}"/>
              </a:ext>
            </a:extLst>
          </p:cNvPr>
          <p:cNvSpPr txBox="1"/>
          <p:nvPr/>
        </p:nvSpPr>
        <p:spPr>
          <a:xfrm>
            <a:off x="720372" y="334186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3;p36">
            <a:extLst>
              <a:ext uri="{FF2B5EF4-FFF2-40B4-BE49-F238E27FC236}">
                <a16:creationId xmlns:a16="http://schemas.microsoft.com/office/drawing/2014/main" id="{D7751557-2B67-C94E-470E-5AC12403982F}"/>
              </a:ext>
            </a:extLst>
          </p:cNvPr>
          <p:cNvSpPr txBox="1"/>
          <p:nvPr/>
        </p:nvSpPr>
        <p:spPr>
          <a:xfrm>
            <a:off x="1287218" y="3957034"/>
            <a:ext cx="64966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Avenir"/>
                <a:ea typeface="Avenir"/>
                <a:cs typeface="Avenir"/>
                <a:sym typeface="Avenir"/>
              </a:rPr>
              <a:t> Monitoring and troubleshooting</a:t>
            </a:r>
            <a:endParaRPr lang="en-US" sz="14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" name="Google Shape;395;p36">
            <a:extLst>
              <a:ext uri="{FF2B5EF4-FFF2-40B4-BE49-F238E27FC236}">
                <a16:creationId xmlns:a16="http://schemas.microsoft.com/office/drawing/2014/main" id="{AD570E45-AB4C-316C-EE65-4010513D7F6F}"/>
              </a:ext>
            </a:extLst>
          </p:cNvPr>
          <p:cNvSpPr txBox="1"/>
          <p:nvPr/>
        </p:nvSpPr>
        <p:spPr>
          <a:xfrm>
            <a:off x="720372" y="387702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320;p28">
            <a:extLst>
              <a:ext uri="{FF2B5EF4-FFF2-40B4-BE49-F238E27FC236}">
                <a16:creationId xmlns:a16="http://schemas.microsoft.com/office/drawing/2014/main" id="{16905419-759C-698F-7522-DD805B7B701F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3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body" idx="1"/>
          </p:nvPr>
        </p:nvSpPr>
        <p:spPr>
          <a:xfrm>
            <a:off x="4944621" y="3485363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Practice in teams of 4 students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Industry expert mentoring to learn better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personalised feedback for improvements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4581120" y="1036383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Poll 1(Answer)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658138"/>
            <a:ext cx="396462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these are categorical variables?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Temperature of an engine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Make of car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1" i="0" u="none" strike="noStrike" cap="none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Mileage of a car</a:t>
            </a:r>
            <a:endParaRPr/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Rating given by a customer for an Uber ride</a:t>
            </a:r>
            <a:endParaRPr sz="16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1EB19679-6A85-DD12-4217-373F2068D48B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4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dt" idx="10"/>
          </p:nvPr>
        </p:nvSpPr>
        <p:spPr>
          <a:xfrm>
            <a:off x="809625" y="468725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6638925" y="468725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116" y="141019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Today’s Agenda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565910" y="2044089"/>
            <a:ext cx="616677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Ingestion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Data distribution and storage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Data models for Amazon Redshift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Data management in Amazon Redshift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Data transformation</a:t>
            </a:r>
          </a:p>
          <a:p>
            <a:pPr algn="l">
              <a:lnSpc>
                <a:spcPct val="150000"/>
              </a:lnSpc>
            </a:pPr>
            <a:r>
              <a:rPr lang="en-IN" sz="1800" b="0" i="0" dirty="0">
                <a:solidFill>
                  <a:schemeClr val="bg1"/>
                </a:solidFill>
                <a:effectLst/>
                <a:latin typeface="Avenir"/>
              </a:rPr>
              <a:t>Resource management</a:t>
            </a:r>
          </a:p>
        </p:txBody>
      </p:sp>
      <p:sp>
        <p:nvSpPr>
          <p:cNvPr id="310" name="Google Shape;310;p27"/>
          <p:cNvSpPr txBox="1">
            <a:spLocks noGrp="1"/>
          </p:cNvSpPr>
          <p:nvPr>
            <p:ph type="ftr" idx="11"/>
          </p:nvPr>
        </p:nvSpPr>
        <p:spPr>
          <a:xfrm>
            <a:off x="3200400" y="468725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94;p36">
            <a:extLst>
              <a:ext uri="{FF2B5EF4-FFF2-40B4-BE49-F238E27FC236}">
                <a16:creationId xmlns:a16="http://schemas.microsoft.com/office/drawing/2014/main" id="{4A2C7EE7-6047-28F3-05A9-97B14A1FA056}"/>
              </a:ext>
            </a:extLst>
          </p:cNvPr>
          <p:cNvSpPr txBox="1"/>
          <p:nvPr/>
        </p:nvSpPr>
        <p:spPr>
          <a:xfrm>
            <a:off x="891822" y="207193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5;p36">
            <a:extLst>
              <a:ext uri="{FF2B5EF4-FFF2-40B4-BE49-F238E27FC236}">
                <a16:creationId xmlns:a16="http://schemas.microsoft.com/office/drawing/2014/main" id="{82953DB1-D19F-B2C7-7179-6D14F116F4F9}"/>
              </a:ext>
            </a:extLst>
          </p:cNvPr>
          <p:cNvSpPr txBox="1"/>
          <p:nvPr/>
        </p:nvSpPr>
        <p:spPr>
          <a:xfrm>
            <a:off x="891822" y="248666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51592EEA-7480-99C8-EB84-92B948443B4B}"/>
              </a:ext>
            </a:extLst>
          </p:cNvPr>
          <p:cNvSpPr txBox="1"/>
          <p:nvPr/>
        </p:nvSpPr>
        <p:spPr>
          <a:xfrm>
            <a:off x="891822" y="286180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AA643C62-7BD6-A900-F499-88C116DB497F}"/>
              </a:ext>
            </a:extLst>
          </p:cNvPr>
          <p:cNvSpPr txBox="1"/>
          <p:nvPr/>
        </p:nvSpPr>
        <p:spPr>
          <a:xfrm>
            <a:off x="891822" y="331695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23A85B11-9B07-B251-AA1B-106A05CBA0E9}"/>
              </a:ext>
            </a:extLst>
          </p:cNvPr>
          <p:cNvSpPr txBox="1"/>
          <p:nvPr/>
        </p:nvSpPr>
        <p:spPr>
          <a:xfrm>
            <a:off x="916168" y="372351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D0CEFE6C-0E24-4E56-409B-BCB5034E475C}"/>
              </a:ext>
            </a:extLst>
          </p:cNvPr>
          <p:cNvSpPr txBox="1"/>
          <p:nvPr/>
        </p:nvSpPr>
        <p:spPr>
          <a:xfrm>
            <a:off x="891822" y="413799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</a:t>
            </a:r>
            <a:r>
              <a:rPr lang="en-IN" sz="2800" b="1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20;p28">
            <a:extLst>
              <a:ext uri="{FF2B5EF4-FFF2-40B4-BE49-F238E27FC236}">
                <a16:creationId xmlns:a16="http://schemas.microsoft.com/office/drawing/2014/main" id="{35426443-CB9D-8981-CC9A-4E78C49F2C74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5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31A65871-61E3-D8FA-4AA5-8EA36C08D1A0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IN" sz="1800" b="1" dirty="0">
                <a:latin typeface="Avenir"/>
                <a:ea typeface="Avenir"/>
                <a:cs typeface="Avenir"/>
                <a:sym typeface="Avenir"/>
              </a:rPr>
              <a:t>Ingestion in AWS Redshift</a:t>
            </a:r>
          </a:p>
        </p:txBody>
      </p:sp>
      <p:sp>
        <p:nvSpPr>
          <p:cNvPr id="320" name="Google Shape;320;p28"/>
          <p:cNvSpPr txBox="1">
            <a:spLocks noGrp="1"/>
          </p:cNvSpPr>
          <p:nvPr>
            <p:ph type="sldNum" idx="12"/>
          </p:nvPr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0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6</a:t>
            </a:fld>
            <a:endParaRPr sz="1000" b="0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AC6A25-1ACC-6769-422C-84C2892DC4B2}"/>
              </a:ext>
            </a:extLst>
          </p:cNvPr>
          <p:cNvSpPr txBox="1"/>
          <p:nvPr/>
        </p:nvSpPr>
        <p:spPr>
          <a:xfrm>
            <a:off x="407344" y="1257300"/>
            <a:ext cx="8496626" cy="32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Sources: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Streaming data from Amazon Kinesis.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Batch data from S3, RDS, and on-premise systems.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Methods: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COPY command for bulk data ingestion.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Redshift Data API for real-time ingestion.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Integrations with AWS Glue and DMS.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547226B-1B0B-48ED-70DC-5850B5484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9E71E77E-5261-FE20-FF69-F9D1BC93D399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IN" sz="1800" b="1" dirty="0">
                <a:latin typeface="Avenir"/>
                <a:ea typeface="Avenir"/>
                <a:cs typeface="Avenir"/>
                <a:sym typeface="Avenir"/>
              </a:rPr>
              <a:t>Ingestion in AWS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0FA57C89-D916-76DB-CE6B-8EDEF23696F7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FB24F-7C8E-4F2D-6B9A-9477A46BB5A9}"/>
              </a:ext>
            </a:extLst>
          </p:cNvPr>
          <p:cNvSpPr txBox="1"/>
          <p:nvPr/>
        </p:nvSpPr>
        <p:spPr>
          <a:xfrm>
            <a:off x="407344" y="1257300"/>
            <a:ext cx="8496626" cy="1813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Best Practices: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Use columnar file formats like Parquet or ORC.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Compress data to reduce load times.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Validate and clean data before ingestion.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BED2994B-1BFD-E6AA-2D15-5F0B5559EBCE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7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63909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51513AB9-F6B5-C8FB-CE7C-99B7E871D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6922444A-74EC-6B53-3609-B87FEE927291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Data Distribution and Storage in AWS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FB1F3CA6-89DE-350E-522E-B85125CEFB0D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738E8-A11A-2AC3-19C1-353076F13217}"/>
              </a:ext>
            </a:extLst>
          </p:cNvPr>
          <p:cNvSpPr txBox="1"/>
          <p:nvPr/>
        </p:nvSpPr>
        <p:spPr>
          <a:xfrm>
            <a:off x="407344" y="1280160"/>
            <a:ext cx="8496626" cy="3244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Columnar Storage Architecture: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stored in columns for high performance in analytics.</a:t>
            </a:r>
          </a:p>
          <a:p>
            <a:pPr marL="457200" marR="0" lvl="0" indent="-22860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Distribution Styles: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AUTO: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Default distribution method.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KEY: 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Data distributed based on a specific column.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ALL: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Replicates data on all nodes for smaller datasets.</a:t>
            </a:r>
          </a:p>
          <a:p>
            <a:pPr marL="742950" marR="0" lvl="0" indent="-285750" algn="l" rtl="0"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  <a:buFont typeface="Courier New" panose="02070309020205020404" pitchFamily="49" charset="0"/>
              <a:buChar char="o"/>
            </a:pPr>
            <a:r>
              <a:rPr lang="en-US" sz="1400" b="1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EVEN:</a:t>
            </a:r>
            <a:r>
              <a:rPr lang="en-US" sz="1400" i="0" u="none" strike="noStrike" cap="none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Uniformly distributes data across nodes.</a:t>
            </a: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A621C290-BC74-C1C7-4F9C-852E9D6A32C8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8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0046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AD1C4F27-010B-753E-D374-765822B50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9;p28">
            <a:extLst>
              <a:ext uri="{FF2B5EF4-FFF2-40B4-BE49-F238E27FC236}">
                <a16:creationId xmlns:a16="http://schemas.microsoft.com/office/drawing/2014/main" id="{36B2D13D-234F-897F-0AC9-E769DBDF9715}"/>
              </a:ext>
            </a:extLst>
          </p:cNvPr>
          <p:cNvSpPr txBox="1">
            <a:spLocks/>
          </p:cNvSpPr>
          <p:nvPr/>
        </p:nvSpPr>
        <p:spPr>
          <a:xfrm>
            <a:off x="407344" y="777575"/>
            <a:ext cx="8256596" cy="4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chemeClr val="dk1"/>
              </a:buClr>
              <a:buSzPts val="1400"/>
            </a:pPr>
            <a:r>
              <a:rPr lang="en-US" sz="1800" b="1" dirty="0">
                <a:latin typeface="Avenir"/>
                <a:ea typeface="Avenir"/>
                <a:cs typeface="Avenir"/>
                <a:sym typeface="Avenir"/>
              </a:rPr>
              <a:t>Data Distribution and Storage in AWS Redshift</a:t>
            </a:r>
          </a:p>
        </p:txBody>
      </p:sp>
      <p:sp>
        <p:nvSpPr>
          <p:cNvPr id="321" name="Google Shape;321;p28">
            <a:extLst>
              <a:ext uri="{FF2B5EF4-FFF2-40B4-BE49-F238E27FC236}">
                <a16:creationId xmlns:a16="http://schemas.microsoft.com/office/drawing/2014/main" id="{FD1193CC-7036-0455-418F-27B1C384B8A2}"/>
              </a:ext>
            </a:extLst>
          </p:cNvPr>
          <p:cNvSpPr txBox="1"/>
          <p:nvPr/>
        </p:nvSpPr>
        <p:spPr>
          <a:xfrm>
            <a:off x="406891" y="4364228"/>
            <a:ext cx="4292794" cy="403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40"/>
              <a:buFont typeface="Proxima Nova"/>
              <a:buNone/>
            </a:pPr>
            <a:r>
              <a:rPr lang="en-IN" sz="234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Regression: An Overview</a:t>
            </a:r>
            <a:endParaRPr sz="14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20;p28">
            <a:extLst>
              <a:ext uri="{FF2B5EF4-FFF2-40B4-BE49-F238E27FC236}">
                <a16:creationId xmlns:a16="http://schemas.microsoft.com/office/drawing/2014/main" id="{26DFCFE5-BB8D-76EF-04D8-5ABB70BC81FC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9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8" name="Picture 4" descr="AWS Redshift Optimization Concepts | by Huzefa Khan | Medium">
            <a:extLst>
              <a:ext uri="{FF2B5EF4-FFF2-40B4-BE49-F238E27FC236}">
                <a16:creationId xmlns:a16="http://schemas.microsoft.com/office/drawing/2014/main" id="{1D96A086-079A-2377-9CA4-F98A943CD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" y="1629891"/>
            <a:ext cx="7292340" cy="25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402026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955</Words>
  <Application>Microsoft Office PowerPoint</Application>
  <PresentationFormat>On-screen Show (16:9)</PresentationFormat>
  <Paragraphs>212</Paragraphs>
  <Slides>26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Avenir</vt:lpstr>
      <vt:lpstr>Arial</vt:lpstr>
      <vt:lpstr>Proxima Nova</vt:lpstr>
      <vt:lpstr>Calibri</vt:lpstr>
      <vt:lpstr>Courier New</vt:lpstr>
      <vt:lpstr>EB Garamond SemiBold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Kamble</cp:lastModifiedBy>
  <cp:revision>7</cp:revision>
  <dcterms:modified xsi:type="dcterms:W3CDTF">2025-03-06T04:41:27Z</dcterms:modified>
</cp:coreProperties>
</file>